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73" r:id="rId8"/>
    <p:sldId id="274" r:id="rId9"/>
    <p:sldId id="275" r:id="rId10"/>
    <p:sldId id="276" r:id="rId11"/>
    <p:sldId id="262" r:id="rId12"/>
    <p:sldId id="279" r:id="rId13"/>
    <p:sldId id="263" r:id="rId14"/>
    <p:sldId id="277" r:id="rId15"/>
    <p:sldId id="264" r:id="rId16"/>
    <p:sldId id="265" r:id="rId17"/>
    <p:sldId id="267" r:id="rId18"/>
    <p:sldId id="278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FDF"/>
    <a:srgbClr val="E6998A"/>
    <a:srgbClr val="FF4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19" autoAdjust="0"/>
    <p:restoredTop sz="94660" autoAdjust="0"/>
  </p:normalViewPr>
  <p:slideViewPr>
    <p:cSldViewPr snapToGrid="0">
      <p:cViewPr varScale="1">
        <p:scale>
          <a:sx n="103" d="100"/>
          <a:sy n="103" d="100"/>
        </p:scale>
        <p:origin x="554" y="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F2166-E5DB-4FA1-877A-B606026CD4BB}" type="datetimeFigureOut">
              <a:rPr lang="ru-RU" smtClean="0"/>
              <a:t>19.06.2024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0513A-3923-4F22-A411-32DA4BD57E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6182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91CEEF-B9DB-483B-8C29-2114D70745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A2C5D26-47E8-441B-88D2-809DE3EB2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CE5AA01-3DF6-4B95-8062-112916120C5F}"/>
              </a:ext>
            </a:extLst>
          </p:cNvPr>
          <p:cNvSpPr/>
          <p:nvPr userDrawn="1"/>
        </p:nvSpPr>
        <p:spPr>
          <a:xfrm>
            <a:off x="397565" y="0"/>
            <a:ext cx="11794435" cy="276225"/>
          </a:xfrm>
          <a:prstGeom prst="rect">
            <a:avLst/>
          </a:prstGeom>
          <a:solidFill>
            <a:srgbClr val="FF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77E1187-DEA9-4806-A18D-38DEB5E5B6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4891" y="5781326"/>
            <a:ext cx="778408" cy="86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607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9C8A5A-2B3C-4AF7-8B08-8166EDDB0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226D7CC-605B-43B4-8F90-303255B0FD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50CB34E-5A4F-4272-8E95-BDE3269FE740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7CBD69-6CB0-4C88-8CB4-F3590EEA76D9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957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059321E-6117-43C3-8A26-0398E54C75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A0FCBD-C49D-472D-AC20-B9407EE38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5FA3063-4796-48E0-AEE2-0270AA363084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EB71E1-B704-4F58-BA83-257631E49D30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4555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6AB1A9-6F1B-40FE-9971-DA547AE01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0E2E88-6BAE-44AC-9370-683D6FDC1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9D22992-DF1A-41B2-9EB0-9B7B314EA2CD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4CC600-D317-44DF-8032-F5BB175C72AE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32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BD833-608A-4F83-AFFF-0EA20B50D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D47C13-4E6E-4AAD-991C-A2AA24A43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2DC46D8-FF8B-4492-84A5-58880BCF50CC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AF422F-7203-4689-8883-677C04CDD63E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208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D859CB-4547-4313-B8EB-E53885DC9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58EAB0-57AC-497E-88A3-9E1BA29DBC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9E2859-2650-4025-A84A-8F8FDD6EE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6CE111B-F25F-4CD3-9EE8-15B855421409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9D8E9-F8CA-40FB-AA80-77C7A0ED0A29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97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CC10F2-9538-4461-BE4D-A33DE32D6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71C871-C248-4CC5-B83A-48FE1ABFD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5978837-E43E-4914-B699-EFFA3F8BB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59A0190-774B-4633-A58C-4B41095302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98A6506-F1FE-41C4-8355-CD1576583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442FC8A-1972-47B1-AEE9-7D79C1F550F4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0C261-539F-44D6-8495-1AD6FE34B689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864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69D0A7-BF3D-4C3D-BA1E-7B5CDB796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4766A9D-FC84-497E-A936-925FBB6E1286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E5FA06-EA1B-4279-B325-157DE1DDB9FB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893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D1A7B36-659E-4F26-878D-896600D634C1}"/>
              </a:ext>
            </a:extLst>
          </p:cNvPr>
          <p:cNvSpPr/>
          <p:nvPr userDrawn="1"/>
        </p:nvSpPr>
        <p:spPr>
          <a:xfrm>
            <a:off x="390525" y="6481762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20FA92-89E4-4D69-AA25-2701ABBC6AB6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648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037F86-D705-4396-AC63-53C47E5C8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2BF9E5-0427-41F0-A9BF-5E53C06B4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7E2C928-01C8-489E-9522-F911B584C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BD140B-A131-4AD2-94D2-0104EAB7A6F1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B27A-2004-49E9-B40A-F1826025FE57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339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DE8EF1-B8DD-4C23-89D1-F5CC40DAE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33492B8-8976-416C-BD79-E57D925D6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E9A3F2-50ED-40FD-9C29-C805DAE766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A3B2D1F-A0B8-4ABD-B317-56B25CF2E8A3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C209A8-BD19-4E82-A6C6-3C4D863EE729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64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B1CD0-EBDA-4692-AF6C-FBF13493C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2ECBAC-1334-4ED6-9EF3-ED02C353E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CDF42DA-0588-4867-9B36-C0F425D68C3B}"/>
              </a:ext>
            </a:extLst>
          </p:cNvPr>
          <p:cNvSpPr/>
          <p:nvPr userDrawn="1"/>
        </p:nvSpPr>
        <p:spPr>
          <a:xfrm>
            <a:off x="397565" y="0"/>
            <a:ext cx="11794435" cy="276225"/>
          </a:xfrm>
          <a:prstGeom prst="rect">
            <a:avLst/>
          </a:prstGeom>
          <a:solidFill>
            <a:srgbClr val="FF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2729DA3E-EF10-4AF8-B246-5F86234C29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3925" y="6513637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FC4AD15-96C2-4893-9B51-3D3F641561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741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63F72-9CA6-4F88-9B10-C1FEBAC3AE5F}"/>
              </a:ext>
            </a:extLst>
          </p:cNvPr>
          <p:cNvSpPr txBox="1">
            <a:spLocks/>
          </p:cNvSpPr>
          <p:nvPr/>
        </p:nvSpPr>
        <p:spPr>
          <a:xfrm>
            <a:off x="1" y="281135"/>
            <a:ext cx="12191999" cy="5944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РЕСПУБЛИКИ БЕЛАРУСЬ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Учреждения образования «БЕЛОРУССКИЙ ГОСУДАРСТВЕННЫЙ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ТЕХНОЛОГИЧЕСКИЙ УНИВЕРСИТЕТ»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информационных технологий</a:t>
            </a:r>
            <a:b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программной инженерии</a:t>
            </a: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дипломного проекта: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«Интернет-сервис для обслуживания клиентов ресторана»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        	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Дипломник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  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Лысков К.Е.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                             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Руководитель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асс. Гончар Е.А.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     	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DD6DEEC-FDFD-4209-8B3F-0FC77481E005}"/>
              </a:ext>
            </a:extLst>
          </p:cNvPr>
          <p:cNvSpPr/>
          <p:nvPr/>
        </p:nvSpPr>
        <p:spPr bwMode="gray">
          <a:xfrm>
            <a:off x="0" y="5850294"/>
            <a:ext cx="12191999" cy="1009294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Минск</a:t>
            </a:r>
            <a:r>
              <a:rPr kumimoji="0" lang="ru-RU" sz="2000" b="0" i="0" u="none" strike="noStrike" kern="0" cap="none" spc="0" normalizeH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 20</a:t>
            </a:r>
            <a:r>
              <a:rPr kumimoji="0" lang="en-US" sz="20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2</a:t>
            </a:r>
            <a:r>
              <a:rPr kumimoji="0" lang="ru-RU" sz="20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4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Arial Unicode MS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58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37C010-D42C-4805-AEC2-091428EA32CB}"/>
              </a:ext>
            </a:extLst>
          </p:cNvPr>
          <p:cNvSpPr txBox="1">
            <a:spLocks/>
          </p:cNvSpPr>
          <p:nvPr/>
        </p:nvSpPr>
        <p:spPr>
          <a:xfrm>
            <a:off x="343949" y="475979"/>
            <a:ext cx="11350304" cy="625093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Блок-схема алгоритма оформления заказа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05" y="1198820"/>
            <a:ext cx="11534862" cy="505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714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C83DE-0346-4989-B441-6E4A4D1EAB62}"/>
              </a:ext>
            </a:extLst>
          </p:cNvPr>
          <p:cNvSpPr txBox="1">
            <a:spLocks/>
          </p:cNvSpPr>
          <p:nvPr/>
        </p:nvSpPr>
        <p:spPr>
          <a:xfrm>
            <a:off x="438369" y="375370"/>
            <a:ext cx="10518338" cy="71519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серверной части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AA5A471-CD83-41A8-A506-A92AA6E79F9C}"/>
              </a:ext>
            </a:extLst>
          </p:cNvPr>
          <p:cNvSpPr/>
          <p:nvPr/>
        </p:nvSpPr>
        <p:spPr>
          <a:xfrm>
            <a:off x="438369" y="5677818"/>
            <a:ext cx="11574666" cy="658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3200" dirty="0" smtClean="0"/>
              <a:t>В серверной части было реализовано </a:t>
            </a:r>
            <a:r>
              <a:rPr lang="ru-RU" sz="3200" dirty="0"/>
              <a:t>50 </a:t>
            </a:r>
            <a:r>
              <a:rPr lang="en-US" sz="3200" dirty="0" smtClean="0"/>
              <a:t>URI </a:t>
            </a:r>
            <a:r>
              <a:rPr lang="ru-RU" sz="3200" dirty="0" smtClean="0"/>
              <a:t>маршрутов</a:t>
            </a:r>
            <a:r>
              <a:rPr lang="en-US" sz="3200" dirty="0" smtClean="0"/>
              <a:t> </a:t>
            </a:r>
            <a:r>
              <a:rPr lang="ru-RU" sz="3200" dirty="0"/>
              <a:t>REST API </a:t>
            </a:r>
            <a:endParaRPr lang="en-US" sz="32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AA5A471-CD83-41A8-A506-A92AA6E79F9C}"/>
              </a:ext>
            </a:extLst>
          </p:cNvPr>
          <p:cNvSpPr/>
          <p:nvPr/>
        </p:nvSpPr>
        <p:spPr>
          <a:xfrm>
            <a:off x="92279" y="1197696"/>
            <a:ext cx="11392248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Фреймворк </a:t>
            </a:r>
            <a:r>
              <a:rPr lang="en-US" sz="3200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NestJS</a:t>
            </a:r>
            <a:r>
              <a:rPr lang="ru-RU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для создания масштабируемого серверного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RESTful</a:t>
            </a:r>
            <a:r>
              <a:rPr lang="ru-RU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приложения на платформе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Node.js</a:t>
            </a:r>
            <a:endParaRPr lang="ru-RU" sz="32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ru-RU" sz="24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  <a:spcAft>
                <a:spcPts val="0"/>
              </a:spcAft>
            </a:pPr>
            <a:r>
              <a:rPr lang="ru-RU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Компоненты серверной части: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Модули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Модели данных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Сервисы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Шлюзы двусторонней связи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Контроллеры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484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C83DE-0346-4989-B441-6E4A4D1EAB62}"/>
              </a:ext>
            </a:extLst>
          </p:cNvPr>
          <p:cNvSpPr txBox="1">
            <a:spLocks/>
          </p:cNvSpPr>
          <p:nvPr/>
        </p:nvSpPr>
        <p:spPr>
          <a:xfrm>
            <a:off x="438369" y="375370"/>
            <a:ext cx="10518338" cy="66293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клиентской части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AA5A471-CD83-41A8-A506-A92AA6E79F9C}"/>
              </a:ext>
            </a:extLst>
          </p:cNvPr>
          <p:cNvSpPr/>
          <p:nvPr/>
        </p:nvSpPr>
        <p:spPr>
          <a:xfrm>
            <a:off x="92278" y="1038305"/>
            <a:ext cx="5821961" cy="5216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Разработаны 72 компонента</a:t>
            </a:r>
          </a:p>
          <a:p>
            <a:pPr marL="457200">
              <a:lnSpc>
                <a:spcPct val="115000"/>
              </a:lnSpc>
              <a:spcAft>
                <a:spcPts val="0"/>
              </a:spcAft>
            </a:pPr>
            <a:r>
              <a:rPr lang="ru-RU" sz="2800" dirty="0">
                <a:ea typeface="Calibri" panose="020F0502020204030204" pitchFamily="34" charset="0"/>
                <a:cs typeface="Times New Roman" panose="02020603050405020304" pitchFamily="18" charset="0"/>
              </a:rPr>
              <a:t>С</a:t>
            </a:r>
            <a:r>
              <a:rPr lang="ru-RU" sz="2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траницы приложения</a:t>
            </a:r>
            <a:r>
              <a:rPr lang="ru-RU" sz="2800" dirty="0" smtClean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2800" dirty="0" smtClean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Login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Register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Home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Menu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Reservation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Contacts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About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Cart</a:t>
            </a: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Account </a:t>
            </a:r>
            <a:r>
              <a:rPr lang="ru-RU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profile</a:t>
            </a:r>
            <a:r>
              <a:rPr lang="ru-RU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orders</a:t>
            </a:r>
            <a:r>
              <a:rPr lang="ru-RU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reservations</a:t>
            </a:r>
            <a:r>
              <a:rPr lang="ru-RU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Managing </a:t>
            </a:r>
            <a:r>
              <a:rPr lang="ru-RU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orders</a:t>
            </a:r>
            <a:r>
              <a:rPr lang="ru-RU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reservations</a:t>
            </a:r>
            <a:r>
              <a:rPr lang="ru-RU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-360000">
              <a:spcAft>
                <a:spcPts val="0"/>
              </a:spcAft>
              <a:buFont typeface="Calibri" panose="020F0502020204030204" pitchFamily="34" charset="0"/>
              <a:buChar char="–"/>
            </a:pP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Admin</a:t>
            </a:r>
            <a:endParaRPr lang="en-US" sz="36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14240" y="1264808"/>
            <a:ext cx="578001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Создание трехмерной сцены для </a:t>
            </a:r>
            <a:r>
              <a:rPr lang="ru-RU" sz="2800" dirty="0" smtClean="0"/>
              <a:t>бронирования столиков:</a:t>
            </a:r>
          </a:p>
          <a:p>
            <a:pPr marL="457200" indent="-360000">
              <a:buFont typeface="Calibri" panose="020F0502020204030204" pitchFamily="34" charset="0"/>
              <a:buChar char="–"/>
            </a:pPr>
            <a:r>
              <a:rPr lang="ru-RU" sz="2400" dirty="0" smtClean="0"/>
              <a:t>Формирование модели сцены </a:t>
            </a:r>
            <a:r>
              <a:rPr lang="ru-RU" sz="2400" dirty="0"/>
              <a:t>с помощью </a:t>
            </a:r>
            <a:r>
              <a:rPr lang="ru-RU" sz="2400" dirty="0" smtClean="0"/>
              <a:t>движка </a:t>
            </a:r>
            <a:r>
              <a:rPr lang="ru-RU" sz="2400" i="1" dirty="0" err="1" smtClean="0"/>
              <a:t>Unity</a:t>
            </a:r>
            <a:endParaRPr lang="ru-RU" sz="2400" dirty="0"/>
          </a:p>
          <a:p>
            <a:pPr marL="457200" indent="-360000">
              <a:buFont typeface="Calibri" panose="020F0502020204030204" pitchFamily="34" charset="0"/>
              <a:buChar char="–"/>
            </a:pPr>
            <a:r>
              <a:rPr lang="ru-RU" sz="2400" dirty="0"/>
              <a:t>Э</a:t>
            </a:r>
            <a:r>
              <a:rPr lang="ru-RU" sz="2400" dirty="0" smtClean="0"/>
              <a:t>кспорт в бинарном </a:t>
            </a:r>
            <a:r>
              <a:rPr lang="ru-RU" sz="2400" dirty="0"/>
              <a:t>формате .</a:t>
            </a:r>
            <a:r>
              <a:rPr lang="ru-RU" sz="2400" i="1" dirty="0" err="1" smtClean="0"/>
              <a:t>glb</a:t>
            </a:r>
            <a:endParaRPr lang="ru-RU" sz="2400" dirty="0"/>
          </a:p>
          <a:p>
            <a:pPr marL="457200" indent="-360000">
              <a:buFont typeface="Calibri" panose="020F0502020204030204" pitchFamily="34" charset="0"/>
              <a:buChar char="–"/>
            </a:pPr>
            <a:r>
              <a:rPr lang="ru-RU" sz="2400" dirty="0" smtClean="0"/>
              <a:t>Разработка интерфейса клиентской </a:t>
            </a:r>
            <a:r>
              <a:rPr lang="ru-RU" sz="2400" dirty="0"/>
              <a:t>части </a:t>
            </a:r>
            <a:r>
              <a:rPr lang="ru-RU" sz="2400" dirty="0" smtClean="0"/>
              <a:t>с помощью библиотеки </a:t>
            </a:r>
            <a:r>
              <a:rPr lang="ru-RU" sz="2400" i="1" dirty="0" smtClean="0"/>
              <a:t>Three.js</a:t>
            </a:r>
            <a:endParaRPr lang="ru-RU" sz="4000" dirty="0" smtClean="0"/>
          </a:p>
          <a:p>
            <a:pPr marL="457200" indent="-360000">
              <a:buFont typeface="Calibri" panose="020F0502020204030204" pitchFamily="34" charset="0"/>
              <a:buChar char="–"/>
            </a:pPr>
            <a:r>
              <a:rPr lang="ru-RU" sz="2400" dirty="0" smtClean="0"/>
              <a:t>Импорт в серверную директорию</a:t>
            </a:r>
          </a:p>
          <a:p>
            <a:pPr marL="457200" indent="-360000">
              <a:buFont typeface="Calibri" panose="020F0502020204030204" pitchFamily="34" charset="0"/>
              <a:buChar char="–"/>
            </a:pPr>
            <a:r>
              <a:rPr lang="ru-RU" sz="2400" dirty="0"/>
              <a:t>З</a:t>
            </a:r>
            <a:r>
              <a:rPr lang="ru-RU" sz="2400" dirty="0" smtClean="0"/>
              <a:t>агрузка </a:t>
            </a:r>
            <a:r>
              <a:rPr lang="ru-RU" sz="2400" dirty="0"/>
              <a:t>файла</a:t>
            </a:r>
            <a:r>
              <a:rPr lang="ru-RU" sz="2400" dirty="0" smtClean="0"/>
              <a:t> на этапе выполнения</a:t>
            </a:r>
          </a:p>
        </p:txBody>
      </p:sp>
    </p:spTree>
    <p:extLst>
      <p:ext uri="{BB962C8B-B14F-4D97-AF65-F5344CB8AC3E}">
        <p14:creationId xmlns:p14="http://schemas.microsoft.com/office/powerpoint/2010/main" val="1318743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E1F858-2C70-45EC-A958-2D30E10506D3}"/>
              </a:ext>
            </a:extLst>
          </p:cNvPr>
          <p:cNvSpPr txBox="1">
            <a:spLocks/>
          </p:cNvSpPr>
          <p:nvPr/>
        </p:nvSpPr>
        <p:spPr>
          <a:xfrm>
            <a:off x="322163" y="355685"/>
            <a:ext cx="11170702" cy="8271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Тестирование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Объект 4">
            <a:extLst>
              <a:ext uri="{FF2B5EF4-FFF2-40B4-BE49-F238E27FC236}">
                <a16:creationId xmlns:a16="http://schemas.microsoft.com/office/drawing/2014/main" id="{3F32852A-F388-4842-8C67-199A3662A5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8803262"/>
              </p:ext>
            </p:extLst>
          </p:nvPr>
        </p:nvGraphicFramePr>
        <p:xfrm>
          <a:off x="520115" y="1182848"/>
          <a:ext cx="11375473" cy="5081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726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169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5812">
                  <a:extLst>
                    <a:ext uri="{9D8B030D-6E8A-4147-A177-3AD203B41FA5}">
                      <a16:colId xmlns:a16="http://schemas.microsoft.com/office/drawing/2014/main" val="1546666767"/>
                    </a:ext>
                  </a:extLst>
                </a:gridCol>
              </a:tblGrid>
              <a:tr h="791757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Объект тестирования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Вид тестирования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/>
                        <a:t>Результат тестирования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8345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Форма регистрации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Ручное негативное</a:t>
                      </a:r>
                      <a:endParaRPr kumimoji="0" lang="ru-R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smtClean="0"/>
                        <a:t>Успешно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8345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Форма входа в систему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Ручное негативное</a:t>
                      </a:r>
                      <a:endParaRPr kumimoji="0" lang="ru-R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smtClean="0"/>
                        <a:t>Успешно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8345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Форма создания отзыва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Ручное негативное</a:t>
                      </a:r>
                      <a:endParaRPr kumimoji="0" lang="ru-R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smtClean="0"/>
                        <a:t>Успешно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8345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Форма профиля пользователя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Ручное негативное</a:t>
                      </a:r>
                      <a:endParaRPr kumimoji="0" lang="ru-R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Успешно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8345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Форма бронирования столика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Ручное негативное</a:t>
                      </a:r>
                      <a:endParaRPr kumimoji="0" lang="ru-R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Успешно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508652"/>
                  </a:ext>
                </a:extLst>
              </a:tr>
              <a:tr h="608345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Форма оформления заказа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Ручное негативное</a:t>
                      </a:r>
                      <a:endParaRPr kumimoji="0" lang="ru-R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Успешно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5998725"/>
                  </a:ext>
                </a:extLst>
              </a:tr>
              <a:tr h="608345"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Форма добавления адреса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2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Ручное негативное</a:t>
                      </a:r>
                      <a:endParaRPr kumimoji="0" lang="ru-RU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400" dirty="0" smtClean="0"/>
                        <a:t>Успешно</a:t>
                      </a:r>
                      <a:endParaRPr lang="ru-RU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886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0301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01EF7-A55C-47B2-B6F3-4393D54968DC}"/>
              </a:ext>
            </a:extLst>
          </p:cNvPr>
          <p:cNvSpPr txBox="1">
            <a:spLocks/>
          </p:cNvSpPr>
          <p:nvPr/>
        </p:nvSpPr>
        <p:spPr>
          <a:xfrm>
            <a:off x="398363" y="336635"/>
            <a:ext cx="11170702" cy="7748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Скриншот работы интернет-сервиса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 descr="screenshot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393155" y="-232277"/>
            <a:ext cx="5181117" cy="78687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5991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01EF7-A55C-47B2-B6F3-4393D54968DC}"/>
              </a:ext>
            </a:extLst>
          </p:cNvPr>
          <p:cNvSpPr txBox="1">
            <a:spLocks/>
          </p:cNvSpPr>
          <p:nvPr/>
        </p:nvSpPr>
        <p:spPr>
          <a:xfrm>
            <a:off x="398363" y="336635"/>
            <a:ext cx="11170702" cy="6616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Демонстрация проекта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Restauran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6304" y="998290"/>
            <a:ext cx="9685061" cy="544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5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D266D7-67CB-49DD-9BE9-2A14C4CD67BF}"/>
              </a:ext>
            </a:extLst>
          </p:cNvPr>
          <p:cNvSpPr txBox="1">
            <a:spLocks/>
          </p:cNvSpPr>
          <p:nvPr/>
        </p:nvSpPr>
        <p:spPr>
          <a:xfrm>
            <a:off x="358588" y="365210"/>
            <a:ext cx="10518338" cy="64146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Экономическое обоснование 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цены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3F32852A-F388-4842-8C67-199A3662A5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9301729"/>
              </p:ext>
            </p:extLst>
          </p:nvPr>
        </p:nvGraphicFramePr>
        <p:xfrm>
          <a:off x="520114" y="1006679"/>
          <a:ext cx="11467753" cy="54534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788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89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0312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Наименование показателя</a:t>
                      </a:r>
                      <a:endParaRPr lang="ru-RU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Значение</a:t>
                      </a:r>
                      <a:endParaRPr lang="ru-RU" sz="2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Время разработки, часов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608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20767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Количество разработчиков, чел.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402773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Основная заработная плата,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5 691,68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563821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Дополнительная заработная плата,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853,75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442371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Отчисления в Фонд социальной защиты населения,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2 225,45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7129045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Отчисления в БРУСП «</a:t>
                      </a:r>
                      <a:r>
                        <a:rPr lang="ru-RU" sz="1600" dirty="0" err="1" smtClean="0"/>
                        <a:t>Белгосстрах</a:t>
                      </a:r>
                      <a:r>
                        <a:rPr lang="ru-RU" sz="1600" dirty="0" smtClean="0"/>
                        <a:t>»,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39,27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Прочие прямые затраты,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1 422,92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Накладные расходы,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2 561,26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Себестоимость разработки программного средства,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12 794,33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Расходы на сопровождение и адаптацию,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2 175,04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508652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Полная себестоимость,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14 969,37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5998725"/>
                  </a:ext>
                </a:extLst>
              </a:tr>
              <a:tr h="363339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Цена реализации, сформированная на основе проведенного маркетингового анализа рынка,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25 000,00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886598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Прибыль от реализации,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5 863,97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860987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Рентабельность разработки, %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39,2%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8467089"/>
                  </a:ext>
                </a:extLst>
              </a:tr>
              <a:tr h="33026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Чистая прибыль, руб.</a:t>
                      </a:r>
                      <a:endParaRPr lang="ru-RU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4 691,18</a:t>
                      </a:r>
                      <a:endParaRPr kumimoji="0" lang="ru-RU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13305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4935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37D46F-508C-46FE-B82D-FDEA6CB9865D}"/>
              </a:ext>
            </a:extLst>
          </p:cNvPr>
          <p:cNvSpPr txBox="1">
            <a:spLocks/>
          </p:cNvSpPr>
          <p:nvPr/>
        </p:nvSpPr>
        <p:spPr>
          <a:xfrm>
            <a:off x="400269" y="394970"/>
            <a:ext cx="10518338" cy="72915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CD58E1-27C8-41AE-BFBB-27CFF5E5C78D}"/>
              </a:ext>
            </a:extLst>
          </p:cNvPr>
          <p:cNvSpPr txBox="1"/>
          <p:nvPr/>
        </p:nvSpPr>
        <p:spPr>
          <a:xfrm>
            <a:off x="400269" y="1536282"/>
            <a:ext cx="10518338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3200" dirty="0"/>
              <a:t>Разработан интернет-сервис, поддерживающий работу 4 пользовательских ролей и 10 функций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3200" dirty="0"/>
              <a:t>Проект содержит 12000 строк кода на </a:t>
            </a:r>
            <a:r>
              <a:rPr lang="ru-RU" sz="3200" dirty="0" err="1"/>
              <a:t>TypeScript</a:t>
            </a:r>
            <a:endParaRPr lang="ru-RU" sz="3200" dirty="0"/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3200" dirty="0"/>
              <a:t>Разработана база данных, содержащая 11 взаимосвязанных таблиц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3200" dirty="0"/>
              <a:t>Все сформулированные и поставленные задачи выполнены, цель проекта достигнута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9819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37D46F-508C-46FE-B82D-FDEA6CB9865D}"/>
              </a:ext>
            </a:extLst>
          </p:cNvPr>
          <p:cNvSpPr txBox="1">
            <a:spLocks/>
          </p:cNvSpPr>
          <p:nvPr/>
        </p:nvSpPr>
        <p:spPr>
          <a:xfrm>
            <a:off x="853275" y="3020724"/>
            <a:ext cx="10518338" cy="76271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664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FDA477-6595-4C5F-9A61-33BD2A566E3C}"/>
              </a:ext>
            </a:extLst>
          </p:cNvPr>
          <p:cNvSpPr txBox="1">
            <a:spLocks/>
          </p:cNvSpPr>
          <p:nvPr/>
        </p:nvSpPr>
        <p:spPr>
          <a:xfrm>
            <a:off x="390744" y="393785"/>
            <a:ext cx="10518338" cy="1325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Актуальность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F7B502-1878-40FB-94F3-878743C7D2B2}"/>
              </a:ext>
            </a:extLst>
          </p:cNvPr>
          <p:cNvSpPr txBox="1">
            <a:spLocks/>
          </p:cNvSpPr>
          <p:nvPr/>
        </p:nvSpPr>
        <p:spPr>
          <a:xfrm>
            <a:off x="390744" y="1308683"/>
            <a:ext cx="11295120" cy="5159228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46" indent="-228646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93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229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520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811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В </a:t>
            </a:r>
            <a:r>
              <a:rPr lang="ru-RU" dirty="0" smtClean="0"/>
              <a:t>наше </a:t>
            </a:r>
            <a:r>
              <a:rPr lang="ru-RU" dirty="0"/>
              <a:t>время в </a:t>
            </a:r>
            <a:r>
              <a:rPr lang="ru-RU" dirty="0" smtClean="0"/>
              <a:t>Беларуси </a:t>
            </a:r>
            <a:r>
              <a:rPr lang="ru-RU" dirty="0"/>
              <a:t>актуален вопрос повышения конкурентоспособности ресторанов. Для ресторанного бизнеса на это есть множество причин:</a:t>
            </a:r>
          </a:p>
          <a:p>
            <a:pPr marL="0" indent="0">
              <a:buNone/>
            </a:pPr>
            <a:r>
              <a:rPr lang="ru-RU" dirty="0"/>
              <a:t>– постоянное увеличение количества ресторанов и новых заведений;</a:t>
            </a:r>
          </a:p>
          <a:p>
            <a:pPr marL="0" indent="0">
              <a:buNone/>
            </a:pPr>
            <a:r>
              <a:rPr lang="ru-RU" dirty="0"/>
              <a:t>– высокая конкуренция на рынке ресторанных услуг;</a:t>
            </a:r>
          </a:p>
          <a:p>
            <a:pPr marL="0" indent="0">
              <a:buNone/>
            </a:pPr>
            <a:r>
              <a:rPr lang="ru-RU" dirty="0"/>
              <a:t>– растущие требования клиентов к качеству сервиса;</a:t>
            </a:r>
          </a:p>
          <a:p>
            <a:pPr marL="0" indent="0">
              <a:buNone/>
            </a:pPr>
            <a:r>
              <a:rPr lang="ru-RU" dirty="0"/>
              <a:t>– необходимость быстрой адаптации к новым цифровым технологиям.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Также нередко встречаются ситуации, когда рестораны теряют клиентов из-за отсутствия </a:t>
            </a:r>
            <a:r>
              <a:rPr lang="ru-RU" dirty="0" smtClean="0"/>
              <a:t>удобного </a:t>
            </a:r>
            <a:r>
              <a:rPr lang="ru-RU" dirty="0"/>
              <a:t>и </a:t>
            </a:r>
            <a:r>
              <a:rPr lang="ru-RU" dirty="0" smtClean="0"/>
              <a:t>практичного сервиса </a:t>
            </a:r>
            <a:r>
              <a:rPr lang="ru-RU" dirty="0"/>
              <a:t>для </a:t>
            </a:r>
            <a:r>
              <a:rPr lang="ru-RU" dirty="0" smtClean="0"/>
              <a:t>обслуживания с такими функциями, как бронирование столиков и использование корзины для заказа еды.</a:t>
            </a: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Разработанный интернет-сервис позволит </a:t>
            </a:r>
            <a:r>
              <a:rPr lang="ru-RU" dirty="0" smtClean="0"/>
              <a:t>ресторану </a:t>
            </a:r>
            <a:r>
              <a:rPr lang="ru-RU" dirty="0"/>
              <a:t>повысить свою конкурентоспособность за счет эффективного функционала и внедрения новых технологий, улучшить взаимодействие между клиентами и рестораном, а также облегчить работу менеджеров и администраторов.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757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B6E2B0-7C20-4A97-82E0-2A46F51EDB34}"/>
              </a:ext>
            </a:extLst>
          </p:cNvPr>
          <p:cNvSpPr txBox="1">
            <a:spLocks/>
          </p:cNvSpPr>
          <p:nvPr/>
        </p:nvSpPr>
        <p:spPr>
          <a:xfrm>
            <a:off x="358587" y="441410"/>
            <a:ext cx="10518338" cy="1325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Прототипы и аналоги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976252" y="1316841"/>
            <a:ext cx="3964864" cy="21845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Рисунок 4"/>
          <p:cNvPicPr/>
          <p:nvPr/>
        </p:nvPicPr>
        <p:blipFill>
          <a:blip r:embed="rId3"/>
          <a:stretch>
            <a:fillRect/>
          </a:stretch>
        </p:blipFill>
        <p:spPr>
          <a:xfrm>
            <a:off x="6497426" y="1316840"/>
            <a:ext cx="4552545" cy="2184593"/>
          </a:xfrm>
          <a:prstGeom prst="rect">
            <a:avLst/>
          </a:prstGeom>
        </p:spPr>
      </p:pic>
      <p:pic>
        <p:nvPicPr>
          <p:cNvPr id="6" name="Рисунок 5"/>
          <p:cNvPicPr/>
          <p:nvPr/>
        </p:nvPicPr>
        <p:blipFill>
          <a:blip r:embed="rId4"/>
          <a:stretch>
            <a:fillRect/>
          </a:stretch>
        </p:blipFill>
        <p:spPr>
          <a:xfrm>
            <a:off x="3698509" y="4022140"/>
            <a:ext cx="4241669" cy="20401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68902" y="6067639"/>
            <a:ext cx="3900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Веб-приложение ресторана «Друзья»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40235" y="3511653"/>
            <a:ext cx="3900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Веб-приложение ресторана </a:t>
            </a:r>
            <a:r>
              <a:rPr lang="ru-RU" dirty="0" smtClean="0"/>
              <a:t>«</a:t>
            </a:r>
            <a:r>
              <a:rPr lang="ru-RU" i="1" dirty="0" err="1"/>
              <a:t>Gan</a:t>
            </a:r>
            <a:r>
              <a:rPr lang="ru-RU" i="1" dirty="0"/>
              <a:t> </a:t>
            </a:r>
            <a:r>
              <a:rPr lang="ru-RU" i="1" dirty="0" err="1"/>
              <a:t>Bei</a:t>
            </a:r>
            <a:r>
              <a:rPr lang="ru-RU" dirty="0" smtClean="0"/>
              <a:t>»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6497426" y="3498099"/>
            <a:ext cx="4253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Веб-приложение ресторана </a:t>
            </a:r>
            <a:r>
              <a:rPr lang="ru-RU" dirty="0" smtClean="0"/>
              <a:t>«</a:t>
            </a:r>
            <a:r>
              <a:rPr lang="ru-RU" i="1" dirty="0" err="1"/>
              <a:t>Wood&amp;Fire</a:t>
            </a:r>
            <a:r>
              <a:rPr lang="ru-RU" dirty="0" smtClean="0"/>
              <a:t>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1824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4F83AF-0BF3-4B2A-9534-8B61D7C62635}"/>
              </a:ext>
            </a:extLst>
          </p:cNvPr>
          <p:cNvSpPr txBox="1">
            <a:spLocks/>
          </p:cNvSpPr>
          <p:nvPr/>
        </p:nvSpPr>
        <p:spPr>
          <a:xfrm>
            <a:off x="838419" y="365210"/>
            <a:ext cx="10518338" cy="95489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</a:t>
            </a:r>
            <a:r>
              <a:rPr lang="ru-RU" dirty="0"/>
              <a:t>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дипломного проекта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C5CB0B-E48B-43ED-B870-030FA6417894}"/>
              </a:ext>
            </a:extLst>
          </p:cNvPr>
          <p:cNvSpPr txBox="1">
            <a:spLocks/>
          </p:cNvSpPr>
          <p:nvPr/>
        </p:nvSpPr>
        <p:spPr>
          <a:xfrm>
            <a:off x="939566" y="1320110"/>
            <a:ext cx="10690705" cy="7556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Разработка интернет-сервиса для обслуживания </a:t>
            </a:r>
            <a:r>
              <a:rPr lang="ru-RU" dirty="0"/>
              <a:t>клиентов ресторана</a:t>
            </a:r>
            <a:endParaRPr lang="en-US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6A1B277-8B01-4267-9ED1-3532733E75DE}"/>
              </a:ext>
            </a:extLst>
          </p:cNvPr>
          <p:cNvSpPr txBox="1">
            <a:spLocks/>
          </p:cNvSpPr>
          <p:nvPr/>
        </p:nvSpPr>
        <p:spPr>
          <a:xfrm>
            <a:off x="838419" y="2075759"/>
            <a:ext cx="10518338" cy="531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Задачи дипломного проекта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Текст 2">
            <a:extLst>
              <a:ext uri="{FF2B5EF4-FFF2-40B4-BE49-F238E27FC236}">
                <a16:creationId xmlns:a16="http://schemas.microsoft.com/office/drawing/2014/main" id="{73A3AA1D-D232-4DB5-977C-47175BCFFEA6}"/>
              </a:ext>
            </a:extLst>
          </p:cNvPr>
          <p:cNvSpPr txBox="1">
            <a:spLocks/>
          </p:cNvSpPr>
          <p:nvPr/>
        </p:nvSpPr>
        <p:spPr>
          <a:xfrm>
            <a:off x="838419" y="2606802"/>
            <a:ext cx="10791852" cy="363460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46" indent="-228646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93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229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520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811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None/>
            </a:pPr>
            <a:r>
              <a:rPr lang="ru-RU" sz="2800" dirty="0" smtClean="0"/>
              <a:t>– </a:t>
            </a:r>
            <a:r>
              <a:rPr lang="ru-RU" sz="2800" dirty="0"/>
              <a:t>просмотр информации о ресторане и меню ресторана;</a:t>
            </a:r>
          </a:p>
          <a:p>
            <a:pPr marL="109728" indent="0" algn="just">
              <a:buNone/>
            </a:pPr>
            <a:r>
              <a:rPr lang="ru-RU" sz="2800" dirty="0"/>
              <a:t>– добавление блюд в корзину;</a:t>
            </a:r>
          </a:p>
          <a:p>
            <a:pPr marL="109728" indent="0" algn="just">
              <a:buNone/>
            </a:pPr>
            <a:r>
              <a:rPr lang="ru-RU" sz="2800" dirty="0"/>
              <a:t>– оформление заказов для доставки;</a:t>
            </a:r>
          </a:p>
          <a:p>
            <a:pPr marL="109728" indent="0" algn="just">
              <a:buNone/>
            </a:pPr>
            <a:r>
              <a:rPr lang="ru-RU" sz="2800" dirty="0"/>
              <a:t>– управление личным кабинетом;</a:t>
            </a:r>
          </a:p>
          <a:p>
            <a:pPr marL="109728" indent="0" algn="just">
              <a:buNone/>
            </a:pPr>
            <a:r>
              <a:rPr lang="ru-RU" sz="2800" dirty="0"/>
              <a:t>– оставление отзывов;</a:t>
            </a:r>
          </a:p>
          <a:p>
            <a:pPr marL="109728" indent="0" algn="just">
              <a:buNone/>
            </a:pPr>
            <a:r>
              <a:rPr lang="ru-RU" sz="2800" dirty="0"/>
              <a:t>– бронирование столиков;</a:t>
            </a:r>
          </a:p>
          <a:p>
            <a:pPr marL="109728" indent="0" algn="just">
              <a:buNone/>
            </a:pPr>
            <a:r>
              <a:rPr lang="ru-RU" sz="2800" dirty="0"/>
              <a:t>– отслеживание заказов клиентов и изменение их статусов;</a:t>
            </a:r>
          </a:p>
          <a:p>
            <a:pPr marL="109728" indent="0" algn="just">
              <a:buNone/>
            </a:pPr>
            <a:r>
              <a:rPr lang="ru-RU" sz="2800" dirty="0"/>
              <a:t>– просмотр ближайших бронирований;</a:t>
            </a:r>
          </a:p>
          <a:p>
            <a:pPr marL="109728" indent="0" algn="just">
              <a:buNone/>
            </a:pPr>
            <a:r>
              <a:rPr lang="ru-RU" sz="2800" dirty="0"/>
              <a:t>– редактирование блюд </a:t>
            </a:r>
            <a:r>
              <a:rPr lang="ru-RU" sz="2800" dirty="0" smtClean="0"/>
              <a:t>меню, категорий </a:t>
            </a:r>
            <a:r>
              <a:rPr lang="ru-RU" sz="2800" dirty="0"/>
              <a:t>и столиков ресторана;</a:t>
            </a:r>
          </a:p>
          <a:p>
            <a:pPr marL="109728" indent="0" algn="just">
              <a:buNone/>
            </a:pPr>
            <a:r>
              <a:rPr lang="ru-RU" sz="2800" dirty="0"/>
              <a:t>– модерирование отзывов и пользователей.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224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4FA5DD-3333-4645-AF62-8035D5BAA2A8}"/>
              </a:ext>
            </a:extLst>
          </p:cNvPr>
          <p:cNvSpPr txBox="1">
            <a:spLocks/>
          </p:cNvSpPr>
          <p:nvPr/>
        </p:nvSpPr>
        <p:spPr>
          <a:xfrm>
            <a:off x="838419" y="465877"/>
            <a:ext cx="10518338" cy="72535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Используемые 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технологии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Объект 4">
            <a:extLst>
              <a:ext uri="{FF2B5EF4-FFF2-40B4-BE49-F238E27FC236}">
                <a16:creationId xmlns:a16="http://schemas.microsoft.com/office/drawing/2014/main" id="{3F32852A-F388-4842-8C67-199A3662A5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9848943"/>
              </p:ext>
            </p:extLst>
          </p:nvPr>
        </p:nvGraphicFramePr>
        <p:xfrm>
          <a:off x="528505" y="1426127"/>
          <a:ext cx="11316751" cy="48421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2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1573">
                  <a:extLst>
                    <a:ext uri="{9D8B030D-6E8A-4147-A177-3AD203B41FA5}">
                      <a16:colId xmlns:a16="http://schemas.microsoft.com/office/drawing/2014/main" val="61438817"/>
                    </a:ext>
                  </a:extLst>
                </a:gridCol>
                <a:gridCol w="1653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3511">
                <a:tc>
                  <a:txBody>
                    <a:bodyPr/>
                    <a:lstStyle/>
                    <a:p>
                      <a:r>
                        <a:rPr lang="ru-RU" dirty="0"/>
                        <a:t>Технология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Описание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Версия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err="1" smtClean="0"/>
                        <a:t>TypeScript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Язык программирования, разработанный для улучшения </a:t>
                      </a:r>
                      <a:r>
                        <a:rPr lang="ru-RU" dirty="0" err="1" smtClean="0"/>
                        <a:t>JavaScript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5.4.5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smtClean="0"/>
                        <a:t>Node.js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Среда выполнения </a:t>
                      </a:r>
                      <a:r>
                        <a:rPr lang="ru-RU" dirty="0" err="1" smtClean="0"/>
                        <a:t>JavaScript</a:t>
                      </a:r>
                      <a:r>
                        <a:rPr lang="ru-RU" dirty="0" smtClean="0"/>
                        <a:t> на сервере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21.7.3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err="1" smtClean="0"/>
                        <a:t>NestJS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Фреймворк для создания серверных приложений Node.js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9.0.0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err="1" smtClean="0"/>
                        <a:t>TypeORM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ORM </a:t>
                      </a:r>
                      <a:r>
                        <a:rPr lang="ru-RU" dirty="0" err="1" smtClean="0"/>
                        <a:t>фреймворк</a:t>
                      </a:r>
                      <a:r>
                        <a:rPr lang="ru-RU" dirty="0" smtClean="0"/>
                        <a:t> для </a:t>
                      </a:r>
                      <a:r>
                        <a:rPr lang="en-US" dirty="0" err="1" smtClean="0"/>
                        <a:t>TypeScript</a:t>
                      </a:r>
                      <a:r>
                        <a:rPr lang="en-US" dirty="0" smtClean="0"/>
                        <a:t> </a:t>
                      </a:r>
                      <a:r>
                        <a:rPr lang="ru-RU" dirty="0" smtClean="0"/>
                        <a:t>и </a:t>
                      </a:r>
                      <a:r>
                        <a:rPr lang="en-US" dirty="0" smtClean="0"/>
                        <a:t>JavaScript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10.0.2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smtClean="0"/>
                        <a:t>PostgreSQL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Открытая реляционная СУБД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16.3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508652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err="1" smtClean="0"/>
                        <a:t>Redis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Открытая, </a:t>
                      </a:r>
                      <a:r>
                        <a:rPr lang="en-US" dirty="0" smtClean="0"/>
                        <a:t>in-memory, </a:t>
                      </a:r>
                      <a:r>
                        <a:rPr lang="ru-RU" dirty="0" smtClean="0"/>
                        <a:t>ключ-значение СУБД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7.2.5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5998725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smtClean="0"/>
                        <a:t>Next.js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Фреймворк для серверного рендеринга </a:t>
                      </a:r>
                      <a:r>
                        <a:rPr lang="ru-RU" dirty="0" err="1" smtClean="0"/>
                        <a:t>React</a:t>
                      </a:r>
                      <a:r>
                        <a:rPr lang="ru-RU" dirty="0" smtClean="0"/>
                        <a:t>-приложений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14.2.2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886598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smtClean="0"/>
                        <a:t>React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Библиотека для создания пользовательских интерфейсов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18.2.0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404208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err="1" smtClean="0"/>
                        <a:t>Axios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Библиотека </a:t>
                      </a:r>
                      <a:r>
                        <a:rPr lang="en-US" dirty="0" smtClean="0"/>
                        <a:t>HTTP-</a:t>
                      </a:r>
                      <a:r>
                        <a:rPr lang="ru-RU" dirty="0" smtClean="0"/>
                        <a:t>клиент на базе </a:t>
                      </a:r>
                      <a:r>
                        <a:rPr lang="ru-RU" dirty="0" err="1" smtClean="0"/>
                        <a:t>промисов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1.6.8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0758920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smtClean="0"/>
                        <a:t>Socket.io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Библиотека для работы с веб-сокетами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4.7.5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5958404"/>
                  </a:ext>
                </a:extLst>
              </a:tr>
              <a:tr h="403511">
                <a:tc>
                  <a:txBody>
                    <a:bodyPr/>
                    <a:lstStyle/>
                    <a:p>
                      <a:r>
                        <a:rPr lang="en-US" b="1" dirty="0" smtClean="0"/>
                        <a:t>Three.js</a:t>
                      </a:r>
                      <a:endParaRPr lang="ru-R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Библиотека для создания 3D-графики в веб-браузерах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0.163.0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7836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386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37C010-D42C-4805-AEC2-091428EA32CB}"/>
              </a:ext>
            </a:extLst>
          </p:cNvPr>
          <p:cNvSpPr txBox="1">
            <a:spLocks/>
          </p:cNvSpPr>
          <p:nvPr/>
        </p:nvSpPr>
        <p:spPr>
          <a:xfrm>
            <a:off x="533617" y="389975"/>
            <a:ext cx="11043189" cy="79287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Диаграмма вариантов использования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878" y="1125023"/>
            <a:ext cx="5621003" cy="525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99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37C010-D42C-4805-AEC2-091428EA32CB}"/>
              </a:ext>
            </a:extLst>
          </p:cNvPr>
          <p:cNvSpPr txBox="1">
            <a:spLocks/>
          </p:cNvSpPr>
          <p:nvPr/>
        </p:nvSpPr>
        <p:spPr>
          <a:xfrm>
            <a:off x="533617" y="389975"/>
            <a:ext cx="11043189" cy="79287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Логическая схема базы данных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811" y="990594"/>
            <a:ext cx="10972800" cy="53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91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37C010-D42C-4805-AEC2-091428EA32CB}"/>
              </a:ext>
            </a:extLst>
          </p:cNvPr>
          <p:cNvSpPr txBox="1">
            <a:spLocks/>
          </p:cNvSpPr>
          <p:nvPr/>
        </p:nvSpPr>
        <p:spPr>
          <a:xfrm>
            <a:off x="533617" y="389975"/>
            <a:ext cx="11043189" cy="79287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Диаграмма развертывания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898" y="1101072"/>
            <a:ext cx="6950625" cy="527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115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37C010-D42C-4805-AEC2-091428EA32CB}"/>
              </a:ext>
            </a:extLst>
          </p:cNvPr>
          <p:cNvSpPr txBox="1">
            <a:spLocks/>
          </p:cNvSpPr>
          <p:nvPr/>
        </p:nvSpPr>
        <p:spPr>
          <a:xfrm>
            <a:off x="167780" y="475979"/>
            <a:ext cx="12024220" cy="625093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Блок-схема алгоритма добавления порции блюда в корзину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80" y="1339053"/>
            <a:ext cx="11862033" cy="448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03562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657</Words>
  <Application>Microsoft Office PowerPoint</Application>
  <PresentationFormat>Широкоэкранный</PresentationFormat>
  <Paragraphs>167</Paragraphs>
  <Slides>18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Arial</vt:lpstr>
      <vt:lpstr>Arial Unicode MS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Kirill Lyskov</dc:creator>
  <cp:lastModifiedBy>Kirill Lyskov</cp:lastModifiedBy>
  <cp:revision>38</cp:revision>
  <dcterms:created xsi:type="dcterms:W3CDTF">2021-05-24T10:48:12Z</dcterms:created>
  <dcterms:modified xsi:type="dcterms:W3CDTF">2024-06-19T22:36:10Z</dcterms:modified>
</cp:coreProperties>
</file>

<file path=docProps/thumbnail.jpeg>
</file>